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8"/>
  </p:notesMasterIdLst>
  <p:sldIdLst>
    <p:sldId id="256" r:id="rId2"/>
    <p:sldId id="258" r:id="rId3"/>
    <p:sldId id="257" r:id="rId4"/>
    <p:sldId id="266" r:id="rId5"/>
    <p:sldId id="267" r:id="rId6"/>
    <p:sldId id="268" r:id="rId7"/>
    <p:sldId id="269" r:id="rId8"/>
    <p:sldId id="270" r:id="rId9"/>
    <p:sldId id="271" r:id="rId10"/>
    <p:sldId id="259" r:id="rId11"/>
    <p:sldId id="272" r:id="rId12"/>
    <p:sldId id="273" r:id="rId13"/>
    <p:sldId id="260" r:id="rId14"/>
    <p:sldId id="261" r:id="rId15"/>
    <p:sldId id="262" r:id="rId16"/>
    <p:sldId id="281" r:id="rId17"/>
    <p:sldId id="263" r:id="rId18"/>
    <p:sldId id="274" r:id="rId19"/>
    <p:sldId id="275" r:id="rId20"/>
    <p:sldId id="276" r:id="rId21"/>
    <p:sldId id="264" r:id="rId22"/>
    <p:sldId id="265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40"/>
    <p:restoredTop sz="85358"/>
  </p:normalViewPr>
  <p:slideViewPr>
    <p:cSldViewPr snapToGrid="0" snapToObjects="1">
      <p:cViewPr varScale="1">
        <p:scale>
          <a:sx n="171" d="100"/>
          <a:sy n="171" d="100"/>
        </p:scale>
        <p:origin x="19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12C508-4021-CC4F-B7D2-1554886669F3}" type="datetimeFigureOut">
              <a:rPr kumimoji="1" lang="zh-CN" altLang="en-US" smtClean="0"/>
              <a:t>2019/6/2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F2CF6-3E35-CF42-9C48-1204BCE9E37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0461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Bernstein_polynomial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en.wikipedia.org/wiki/Pierre_B%C3%A9zier" TargetMode="External"/><Relationship Id="rId5" Type="http://schemas.openxmlformats.org/officeDocument/2006/relationships/hyperlink" Target="http://en.wikipedia.org/wiki/De_Casteljau's_algorithm" TargetMode="External"/><Relationship Id="rId4" Type="http://schemas.openxmlformats.org/officeDocument/2006/relationships/hyperlink" Target="http://en.wikipedia.org/wiki/Paul_de_Casteljau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Bernstein_polynomial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en.wikipedia.org/wiki/Pierre_B%C3%A9zier" TargetMode="External"/><Relationship Id="rId5" Type="http://schemas.openxmlformats.org/officeDocument/2006/relationships/hyperlink" Target="http://en.wikipedia.org/wiki/De_Casteljau's_algorithm" TargetMode="External"/><Relationship Id="rId4" Type="http://schemas.openxmlformats.org/officeDocument/2006/relationships/hyperlink" Target="http://en.wikipedia.org/wiki/Paul_de_Casteljau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贝塞尔曲线的数学基础是早在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1912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年就广为人知的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伯恩斯坦多项式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。但直到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1959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年，当时就职于雪铁龙的法国数学家 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Paul de Casteljau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才开始对它进行图形化应用的尝试，并提出了一种数值稳定的 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de Casteljau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算法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。然而贝塞尔曲线的得名，却是由于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1962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年另一位就职于雷诺的法国工程师 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Pierre Bézier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的广泛宣传。他使用这种只需要很少的控制点就能够生成复杂平滑曲线的方法，来辅助汽车车体的工业设计。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F2CF6-3E35-CF42-9C48-1204BCE9E371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5705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贝塞尔曲线的数学基础是早在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1912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年就广为人知的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伯恩斯坦多项式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。但直到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1959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年，当时就职于雪铁龙的法国数学家 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Paul de Casteljau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才开始对它进行图形化应用的尝试，并提出了一种数值稳定的 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de Casteljau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算法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。然而贝塞尔曲线的得名，却是由于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1962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年另一位就职于雷诺的法国工程师 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Pierre Bézier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的广泛宣传。他使用这种只需要很少的控制点就能够生成复杂平滑曲线的方法，来辅助汽车车体的工业设计。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F2CF6-3E35-CF42-9C48-1204BCE9E371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78568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F2CF6-3E35-CF42-9C48-1204BCE9E371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2520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F2CF6-3E35-CF42-9C48-1204BCE9E371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8904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Bernstein_polynomia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://en.wikipedia.org/wiki/Pierre_B%C3%A9zier" TargetMode="External"/><Relationship Id="rId5" Type="http://schemas.openxmlformats.org/officeDocument/2006/relationships/hyperlink" Target="http://en.wikipedia.org/wiki/De_Casteljau's_algorithm" TargetMode="External"/><Relationship Id="rId4" Type="http://schemas.openxmlformats.org/officeDocument/2006/relationships/hyperlink" Target="http://en.wikipedia.org/wiki/Paul_de_Casteljau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pages.mtu.edu/~shene/COURSES/cs3621/NOTES/spline/Bezier/de-casteljau.html" TargetMode="External"/><Relationship Id="rId2" Type="http://schemas.openxmlformats.org/officeDocument/2006/relationships/hyperlink" Target="http://www.roblaplaca.com/examples/bezierBuilder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AC9FC5-44D7-3C41-B877-03EE878851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Core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Animation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4F0ACC3-2C39-AD4F-A74D-26105B1FE3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iOS</a:t>
            </a:r>
            <a:r>
              <a:rPr kumimoji="1" lang="zh-CN" altLang="en-US" dirty="0"/>
              <a:t>基础动画简介</a:t>
            </a:r>
          </a:p>
        </p:txBody>
      </p:sp>
    </p:spTree>
    <p:extLst>
      <p:ext uri="{BB962C8B-B14F-4D97-AF65-F5344CB8AC3E}">
        <p14:creationId xmlns:p14="http://schemas.microsoft.com/office/powerpoint/2010/main" val="279634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4B9C3-5D0D-9040-9D24-65C8D68F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/>
              <a:t>Implicit animation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646375-5268-7B4B-B5B0-D4EE4D79B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CALayer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</a:t>
            </a:r>
            <a:r>
              <a:rPr kumimoji="1" lang="zh-CN" altLang="en-US" dirty="0"/>
              <a:t> </a:t>
            </a:r>
            <a:r>
              <a:rPr kumimoji="1" lang="en-US" altLang="zh-CN" dirty="0"/>
              <a:t>inborn</a:t>
            </a:r>
            <a:r>
              <a:rPr kumimoji="1" lang="zh-CN" altLang="en-US" dirty="0"/>
              <a:t> </a:t>
            </a:r>
            <a:r>
              <a:rPr kumimoji="1" lang="en-US" altLang="zh-CN" dirty="0"/>
              <a:t>actor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1033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1F3A38-C147-9745-86F6-C3783140F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CAAnimation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831CFE-228F-224E-9E46-40E90050107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/>
              <a:t>Hierarchy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6337E7F-C9E7-884C-8DAB-2B6366C39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0" y="666750"/>
            <a:ext cx="43815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625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3E1D54-6601-6941-9F39-A9928C406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Basic</a:t>
            </a:r>
            <a:r>
              <a:rPr kumimoji="1" lang="zh-CN" altLang="en-US" dirty="0"/>
              <a:t> </a:t>
            </a:r>
            <a:r>
              <a:rPr kumimoji="1" lang="en-US" altLang="zh-CN" dirty="0"/>
              <a:t>Animation</a:t>
            </a:r>
            <a:endParaRPr kumimoji="1" lang="zh-CN" altLang="en-US" dirty="0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E2C48E16-3A85-2B42-8E0B-4056B9FC72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3408744"/>
              </p:ext>
            </p:extLst>
          </p:nvPr>
        </p:nvGraphicFramePr>
        <p:xfrm>
          <a:off x="4249641" y="835640"/>
          <a:ext cx="7112626" cy="5243432"/>
        </p:xfrm>
        <a:graphic>
          <a:graphicData uri="http://schemas.openxmlformats.org/drawingml/2006/table">
            <a:tbl>
              <a:tblPr/>
              <a:tblGrid>
                <a:gridCol w="1816106">
                  <a:extLst>
                    <a:ext uri="{9D8B030D-6E8A-4147-A177-3AD203B41FA5}">
                      <a16:colId xmlns:a16="http://schemas.microsoft.com/office/drawing/2014/main" val="567826558"/>
                    </a:ext>
                  </a:extLst>
                </a:gridCol>
                <a:gridCol w="5296520">
                  <a:extLst>
                    <a:ext uri="{9D8B030D-6E8A-4147-A177-3AD203B41FA5}">
                      <a16:colId xmlns:a16="http://schemas.microsoft.com/office/drawing/2014/main" val="1424737943"/>
                    </a:ext>
                  </a:extLst>
                </a:gridCol>
              </a:tblGrid>
              <a:tr h="317881">
                <a:tc>
                  <a:txBody>
                    <a:bodyPr/>
                    <a:lstStyle/>
                    <a:p>
                      <a:pPr algn="l"/>
                      <a:r>
                        <a:rPr lang="en" sz="1000" b="1">
                          <a:effectLst/>
                        </a:rPr>
                        <a:t>keyPath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sz="1000" b="1">
                          <a:effectLst/>
                        </a:rPr>
                        <a:t>Description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388483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anchorPoint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修改锚点，就是修改</a:t>
                      </a:r>
                      <a:r>
                        <a:rPr lang="en" sz="1000">
                          <a:effectLst/>
                        </a:rPr>
                        <a:t>frame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5860177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backgroundColor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背景色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3705383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borderColor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边框颜色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9443319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borderWidth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边框宽度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2394889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bounds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大小，不会影响中心点，这个不受</a:t>
                      </a:r>
                      <a:r>
                        <a:rPr lang="en" sz="1000">
                          <a:effectLst/>
                        </a:rPr>
                        <a:t>anchorPoint</a:t>
                      </a:r>
                      <a:r>
                        <a:rPr lang="zh-CN" altLang="en-US" sz="1000">
                          <a:effectLst/>
                        </a:rPr>
                        <a:t>影响</a:t>
                      </a:r>
                      <a:r>
                        <a:rPr lang="en-US" altLang="zh-CN" sz="1000">
                          <a:effectLst/>
                        </a:rPr>
                        <a:t>, </a:t>
                      </a:r>
                      <a:r>
                        <a:rPr lang="zh-CN" altLang="en-US" sz="1000">
                          <a:effectLst/>
                        </a:rPr>
                        <a:t>另外，</a:t>
                      </a:r>
                      <a:r>
                        <a:rPr lang="en" sz="1000" b="1">
                          <a:effectLst/>
                        </a:rPr>
                        <a:t>frame</a:t>
                      </a:r>
                      <a:r>
                        <a:rPr lang="zh-CN" altLang="en-US" sz="1000" b="1">
                          <a:effectLst/>
                        </a:rPr>
                        <a:t>不支持动画</a:t>
                      </a:r>
                      <a:endParaRPr lang="zh-CN" altLang="en-US" sz="1000">
                        <a:effectLst/>
                      </a:endParaRP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711094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cornerRadius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圆角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9913721"/>
                  </a:ext>
                </a:extLst>
              </a:tr>
              <a:tr h="287987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contents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寄宿图</a:t>
                      </a:r>
                      <a:r>
                        <a:rPr lang="en-US" altLang="zh-CN" sz="1000">
                          <a:effectLst/>
                        </a:rPr>
                        <a:t>, </a:t>
                      </a:r>
                      <a:r>
                        <a:rPr lang="zh-CN" altLang="en-US" sz="1000">
                          <a:effectLst/>
                        </a:rPr>
                        <a:t>不过用这个做动画感觉有点怪</a:t>
                      </a:r>
                      <a:r>
                        <a:rPr lang="en-US" altLang="zh-CN" sz="1000">
                          <a:effectLst/>
                        </a:rPr>
                        <a:t>, </a:t>
                      </a:r>
                      <a:r>
                        <a:rPr lang="en" sz="1000">
                          <a:effectLst/>
                        </a:rPr>
                        <a:t>UIImageView</a:t>
                      </a:r>
                      <a:r>
                        <a:rPr lang="zh-CN" altLang="en-US" sz="1000">
                          <a:effectLst/>
                        </a:rPr>
                        <a:t>本身就支持动画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1518245"/>
                  </a:ext>
                </a:extLst>
              </a:tr>
              <a:tr h="285204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contentsRect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同上，有点怪，但是它就是带隐式动画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077399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mask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蒙版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5067042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maskToBounds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是否裁剪边界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2367671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opacity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透明度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187406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position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中心点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1950218"/>
                  </a:ext>
                </a:extLst>
              </a:tr>
              <a:tr h="31535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shadowColor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阴影那几个属性都可以，后面不列举了，太啰嗦了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997624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transform.scale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缩放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083739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transform.scale.x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水平方向的缩放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795553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transform.scale.y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竖直方向的缩放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72042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transform.rotation.x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沿</a:t>
                      </a:r>
                      <a:r>
                        <a:rPr lang="en" sz="1000">
                          <a:effectLst/>
                        </a:rPr>
                        <a:t>x</a:t>
                      </a:r>
                      <a:r>
                        <a:rPr lang="zh-CN" altLang="en-US" sz="1000">
                          <a:effectLst/>
                        </a:rPr>
                        <a:t>轴旋转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650744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transform.rotation.y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>
                          <a:effectLst/>
                        </a:rPr>
                        <a:t>沿</a:t>
                      </a:r>
                      <a:r>
                        <a:rPr lang="en" sz="1000">
                          <a:effectLst/>
                        </a:rPr>
                        <a:t>y</a:t>
                      </a:r>
                      <a:r>
                        <a:rPr lang="zh-CN" altLang="en-US" sz="1000">
                          <a:effectLst/>
                        </a:rPr>
                        <a:t>轴旋转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2102549"/>
                  </a:ext>
                </a:extLst>
              </a:tr>
              <a:tr h="244393">
                <a:tc>
                  <a:txBody>
                    <a:bodyPr/>
                    <a:lstStyle/>
                    <a:p>
                      <a:pPr algn="l"/>
                      <a:r>
                        <a:rPr lang="en" sz="1000">
                          <a:effectLst/>
                        </a:rPr>
                        <a:t>transform.rotation.z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000" dirty="0">
                          <a:effectLst/>
                        </a:rPr>
                        <a:t>沿</a:t>
                      </a:r>
                      <a:r>
                        <a:rPr lang="en" sz="1000" dirty="0">
                          <a:effectLst/>
                        </a:rPr>
                        <a:t>z</a:t>
                      </a:r>
                      <a:r>
                        <a:rPr lang="zh-CN" altLang="en-US" sz="1000" dirty="0">
                          <a:effectLst/>
                        </a:rPr>
                        <a:t>轴旋转</a:t>
                      </a:r>
                    </a:p>
                  </a:txBody>
                  <a:tcPr marL="69351" marR="69351" marT="32008" marB="32008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5793116"/>
                  </a:ext>
                </a:extLst>
              </a:tr>
            </a:tbl>
          </a:graphicData>
        </a:graphic>
      </p:graphicFrame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DC99CE-72E4-AA4A-B85C-55C226F25C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/>
              <a:t>Properties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implicit</a:t>
            </a:r>
            <a:r>
              <a:rPr kumimoji="1" lang="zh-CN" altLang="en-US" dirty="0"/>
              <a:t> </a:t>
            </a:r>
            <a:r>
              <a:rPr kumimoji="1" lang="en-US" altLang="zh-CN" dirty="0"/>
              <a:t>animation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597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4B9C3-5D0D-9040-9D24-65C8D68F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Loading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Animation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like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Chrome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646375-5268-7B4B-B5B0-D4EE4D79B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Basics</a:t>
            </a:r>
            <a:r>
              <a:rPr kumimoji="1" lang="zh-CN" altLang="en-US" dirty="0"/>
              <a:t> </a:t>
            </a:r>
            <a:r>
              <a:rPr kumimoji="1" lang="en-US" altLang="zh-CN" dirty="0"/>
              <a:t>about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animation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4803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4B9C3-5D0D-9040-9D24-65C8D68F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Draw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screen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646375-5268-7B4B-B5B0-D4EE4D79B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5199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4B9C3-5D0D-9040-9D24-65C8D68F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Three</a:t>
            </a:r>
            <a:r>
              <a:rPr kumimoji="1" lang="zh-CN" altLang="en-US" dirty="0"/>
              <a:t> </a:t>
            </a:r>
            <a:r>
              <a:rPr kumimoji="1" lang="en-US" altLang="zh-CN" dirty="0"/>
              <a:t>ball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loading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646375-5268-7B4B-B5B0-D4EE4D79B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Implement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via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bezier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5359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2AE6FD-51FF-4340-A167-1FB06A68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Three</a:t>
            </a:r>
            <a:r>
              <a:rPr kumimoji="1" lang="zh-CN" altLang="en-US" dirty="0"/>
              <a:t> </a:t>
            </a:r>
            <a:r>
              <a:rPr kumimoji="1" lang="en-US" altLang="zh-CN" dirty="0"/>
              <a:t>Ball</a:t>
            </a:r>
            <a:endParaRPr kumimoji="1" lang="zh-CN" altLang="en-US" dirty="0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46A60B75-12F7-3B47-9167-699171312014}"/>
              </a:ext>
            </a:extLst>
          </p:cNvPr>
          <p:cNvGrpSpPr/>
          <p:nvPr/>
        </p:nvGrpSpPr>
        <p:grpSpPr>
          <a:xfrm>
            <a:off x="4007006" y="1123837"/>
            <a:ext cx="6616390" cy="2334911"/>
            <a:chOff x="3999571" y="1959840"/>
            <a:chExt cx="6616390" cy="2334911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D1353451-96CB-D543-B7DD-CD2EC52D44A7}"/>
                </a:ext>
              </a:extLst>
            </p:cNvPr>
            <p:cNvSpPr/>
            <p:nvPr/>
          </p:nvSpPr>
          <p:spPr>
            <a:xfrm>
              <a:off x="4423230" y="2532742"/>
              <a:ext cx="1088571" cy="10885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349444E5-E012-4849-A5E5-7AE3AA321328}"/>
                </a:ext>
              </a:extLst>
            </p:cNvPr>
            <p:cNvSpPr/>
            <p:nvPr/>
          </p:nvSpPr>
          <p:spPr>
            <a:xfrm>
              <a:off x="6734631" y="2532743"/>
              <a:ext cx="1088571" cy="1088571"/>
            </a:xfrm>
            <a:prstGeom prst="ellipse">
              <a:avLst/>
            </a:prstGeom>
            <a:solidFill>
              <a:srgbClr val="FFC000">
                <a:alpha val="76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F2D76F65-18C2-F84C-BA2E-59EE0E9E50DF}"/>
                </a:ext>
              </a:extLst>
            </p:cNvPr>
            <p:cNvSpPr/>
            <p:nvPr/>
          </p:nvSpPr>
          <p:spPr>
            <a:xfrm>
              <a:off x="9046031" y="2554513"/>
              <a:ext cx="1088571" cy="1088571"/>
            </a:xfrm>
            <a:prstGeom prst="ellipse">
              <a:avLst/>
            </a:prstGeom>
            <a:solidFill>
              <a:srgbClr val="00B050">
                <a:alpha val="55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8" name="直线连接符 7">
              <a:extLst>
                <a:ext uri="{FF2B5EF4-FFF2-40B4-BE49-F238E27FC236}">
                  <a16:creationId xmlns:a16="http://schemas.microsoft.com/office/drawing/2014/main" id="{CB795E12-04DA-1B4C-9F3C-BBD07BA8706E}"/>
                </a:ext>
              </a:extLst>
            </p:cNvPr>
            <p:cNvCxnSpPr/>
            <p:nvPr/>
          </p:nvCxnSpPr>
          <p:spPr>
            <a:xfrm>
              <a:off x="3999571" y="3098798"/>
              <a:ext cx="6616390" cy="0"/>
            </a:xfrm>
            <a:prstGeom prst="line">
              <a:avLst/>
            </a:prstGeom>
            <a:ln w="22225">
              <a:solidFill>
                <a:srgbClr val="C0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线连接符 8">
              <a:extLst>
                <a:ext uri="{FF2B5EF4-FFF2-40B4-BE49-F238E27FC236}">
                  <a16:creationId xmlns:a16="http://schemas.microsoft.com/office/drawing/2014/main" id="{DE41F7F8-F2F6-7E4D-B7D6-0B04B11510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67515" y="2150945"/>
              <a:ext cx="1" cy="2019612"/>
            </a:xfrm>
            <a:prstGeom prst="line">
              <a:avLst/>
            </a:prstGeom>
            <a:ln w="22225">
              <a:solidFill>
                <a:srgbClr val="C0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连接符 11">
              <a:extLst>
                <a:ext uri="{FF2B5EF4-FFF2-40B4-BE49-F238E27FC236}">
                  <a16:creationId xmlns:a16="http://schemas.microsoft.com/office/drawing/2014/main" id="{30347A9D-CB55-0749-B323-263C20BC02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78914" y="2150945"/>
              <a:ext cx="1" cy="2019612"/>
            </a:xfrm>
            <a:prstGeom prst="line">
              <a:avLst/>
            </a:prstGeom>
            <a:ln w="22225">
              <a:solidFill>
                <a:srgbClr val="C0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连接符 12">
              <a:extLst>
                <a:ext uri="{FF2B5EF4-FFF2-40B4-BE49-F238E27FC236}">
                  <a16:creationId xmlns:a16="http://schemas.microsoft.com/office/drawing/2014/main" id="{11CD0127-4001-7D4B-9628-77DE7C58D5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90313" y="2150945"/>
              <a:ext cx="1" cy="2019612"/>
            </a:xfrm>
            <a:prstGeom prst="line">
              <a:avLst/>
            </a:prstGeom>
            <a:ln w="22225">
              <a:solidFill>
                <a:srgbClr val="C0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07663482-66CE-3449-9155-8A63A7BC535D}"/>
                </a:ext>
              </a:extLst>
            </p:cNvPr>
            <p:cNvSpPr/>
            <p:nvPr/>
          </p:nvSpPr>
          <p:spPr>
            <a:xfrm>
              <a:off x="6006792" y="3062867"/>
              <a:ext cx="72000" cy="72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B6A1CB9C-C170-A945-A5FC-950F1DE25879}"/>
                </a:ext>
              </a:extLst>
            </p:cNvPr>
            <p:cNvSpPr/>
            <p:nvPr/>
          </p:nvSpPr>
          <p:spPr>
            <a:xfrm>
              <a:off x="8478632" y="3066587"/>
              <a:ext cx="72000" cy="720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8AB138F1-4BA4-BF44-BDD3-9172A46D041A}"/>
                </a:ext>
              </a:extLst>
            </p:cNvPr>
            <p:cNvGrpSpPr/>
            <p:nvPr/>
          </p:nvGrpSpPr>
          <p:grpSpPr>
            <a:xfrm>
              <a:off x="4989215" y="1964798"/>
              <a:ext cx="4586551" cy="2304069"/>
              <a:chOff x="4989215" y="1964798"/>
              <a:chExt cx="4586551" cy="2304069"/>
            </a:xfrm>
          </p:grpSpPr>
          <p:sp>
            <p:nvSpPr>
              <p:cNvPr id="18" name="弧 17">
                <a:extLst>
                  <a:ext uri="{FF2B5EF4-FFF2-40B4-BE49-F238E27FC236}">
                    <a16:creationId xmlns:a16="http://schemas.microsoft.com/office/drawing/2014/main" id="{ED08D2BD-D7C5-EA4A-BCC9-828A60EDBBF4}"/>
                  </a:ext>
                </a:extLst>
              </p:cNvPr>
              <p:cNvSpPr/>
              <p:nvPr/>
            </p:nvSpPr>
            <p:spPr>
              <a:xfrm rot="16200000">
                <a:off x="4989215" y="1964798"/>
                <a:ext cx="2268000" cy="2268000"/>
              </a:xfrm>
              <a:prstGeom prst="arc">
                <a:avLst/>
              </a:prstGeom>
              <a:ln w="19050">
                <a:solidFill>
                  <a:srgbClr val="0070C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0" name="弧 19">
                <a:extLst>
                  <a:ext uri="{FF2B5EF4-FFF2-40B4-BE49-F238E27FC236}">
                    <a16:creationId xmlns:a16="http://schemas.microsoft.com/office/drawing/2014/main" id="{D49E85BD-D98C-7744-8CBA-D6C613D8A6A3}"/>
                  </a:ext>
                </a:extLst>
              </p:cNvPr>
              <p:cNvSpPr/>
              <p:nvPr/>
            </p:nvSpPr>
            <p:spPr>
              <a:xfrm>
                <a:off x="5003501" y="1964798"/>
                <a:ext cx="2268000" cy="2268000"/>
              </a:xfrm>
              <a:prstGeom prst="arc">
                <a:avLst/>
              </a:prstGeom>
              <a:ln w="19050">
                <a:solidFill>
                  <a:srgbClr val="0070C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1" name="弧 20">
                <a:extLst>
                  <a:ext uri="{FF2B5EF4-FFF2-40B4-BE49-F238E27FC236}">
                    <a16:creationId xmlns:a16="http://schemas.microsoft.com/office/drawing/2014/main" id="{DFC6D463-E283-5946-9CB9-EC29C2B3A534}"/>
                  </a:ext>
                </a:extLst>
              </p:cNvPr>
              <p:cNvSpPr/>
              <p:nvPr/>
            </p:nvSpPr>
            <p:spPr>
              <a:xfrm rot="5400000">
                <a:off x="7307766" y="2000867"/>
                <a:ext cx="2268000" cy="2268000"/>
              </a:xfrm>
              <a:prstGeom prst="arc">
                <a:avLst/>
              </a:prstGeom>
              <a:ln w="19050">
                <a:solidFill>
                  <a:srgbClr val="0070C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2" name="弧 21">
                <a:extLst>
                  <a:ext uri="{FF2B5EF4-FFF2-40B4-BE49-F238E27FC236}">
                    <a16:creationId xmlns:a16="http://schemas.microsoft.com/office/drawing/2014/main" id="{947D1B14-81FA-C14F-B80F-BFC245B82656}"/>
                  </a:ext>
                </a:extLst>
              </p:cNvPr>
              <p:cNvSpPr/>
              <p:nvPr/>
            </p:nvSpPr>
            <p:spPr>
              <a:xfrm rot="10800000">
                <a:off x="7300352" y="2000867"/>
                <a:ext cx="2268000" cy="2268000"/>
              </a:xfrm>
              <a:prstGeom prst="arc">
                <a:avLst/>
              </a:prstGeom>
              <a:ln w="19050">
                <a:solidFill>
                  <a:srgbClr val="0070C0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4" name="弧 23">
              <a:extLst>
                <a:ext uri="{FF2B5EF4-FFF2-40B4-BE49-F238E27FC236}">
                  <a16:creationId xmlns:a16="http://schemas.microsoft.com/office/drawing/2014/main" id="{54FEAB97-5824-AC46-B3E9-657BB56E9513}"/>
                </a:ext>
              </a:extLst>
            </p:cNvPr>
            <p:cNvSpPr/>
            <p:nvPr/>
          </p:nvSpPr>
          <p:spPr>
            <a:xfrm>
              <a:off x="7316128" y="1959840"/>
              <a:ext cx="2268000" cy="2268000"/>
            </a:xfrm>
            <a:prstGeom prst="arc">
              <a:avLst/>
            </a:prstGeom>
            <a:ln w="19050">
              <a:solidFill>
                <a:srgbClr val="00B05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弧 24">
              <a:extLst>
                <a:ext uri="{FF2B5EF4-FFF2-40B4-BE49-F238E27FC236}">
                  <a16:creationId xmlns:a16="http://schemas.microsoft.com/office/drawing/2014/main" id="{D5F26DDD-451B-B247-A475-533FD071A6D6}"/>
                </a:ext>
              </a:extLst>
            </p:cNvPr>
            <p:cNvSpPr/>
            <p:nvPr/>
          </p:nvSpPr>
          <p:spPr>
            <a:xfrm rot="16200000">
              <a:off x="7291990" y="1959840"/>
              <a:ext cx="2268000" cy="2268000"/>
            </a:xfrm>
            <a:prstGeom prst="arc">
              <a:avLst/>
            </a:prstGeom>
            <a:ln w="19050">
              <a:solidFill>
                <a:srgbClr val="00B05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弧 25">
              <a:extLst>
                <a:ext uri="{FF2B5EF4-FFF2-40B4-BE49-F238E27FC236}">
                  <a16:creationId xmlns:a16="http://schemas.microsoft.com/office/drawing/2014/main" id="{BFE171FE-6D60-AF48-9B4C-05F0E9C69DE5}"/>
                </a:ext>
              </a:extLst>
            </p:cNvPr>
            <p:cNvSpPr/>
            <p:nvPr/>
          </p:nvSpPr>
          <p:spPr>
            <a:xfrm rot="5400000">
              <a:off x="4973439" y="2026751"/>
              <a:ext cx="2268000" cy="2268000"/>
            </a:xfrm>
            <a:prstGeom prst="arc">
              <a:avLst/>
            </a:prstGeom>
            <a:ln w="1905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弧 26">
              <a:extLst>
                <a:ext uri="{FF2B5EF4-FFF2-40B4-BE49-F238E27FC236}">
                  <a16:creationId xmlns:a16="http://schemas.microsoft.com/office/drawing/2014/main" id="{AC275446-F057-FE49-878E-D452ABF5F90C}"/>
                </a:ext>
              </a:extLst>
            </p:cNvPr>
            <p:cNvSpPr/>
            <p:nvPr/>
          </p:nvSpPr>
          <p:spPr>
            <a:xfrm rot="10800000">
              <a:off x="4987725" y="2026751"/>
              <a:ext cx="2268000" cy="2268000"/>
            </a:xfrm>
            <a:prstGeom prst="arc">
              <a:avLst/>
            </a:prstGeom>
            <a:ln w="19050">
              <a:solidFill>
                <a:srgbClr val="FFC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30" name="图片 29">
            <a:extLst>
              <a:ext uri="{FF2B5EF4-FFF2-40B4-BE49-F238E27FC236}">
                <a16:creationId xmlns:a16="http://schemas.microsoft.com/office/drawing/2014/main" id="{CFE27BD8-FC02-B741-9910-0E99865AF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3967" y="3582942"/>
            <a:ext cx="3124200" cy="2921000"/>
          </a:xfrm>
          <a:prstGeom prst="rect">
            <a:avLst/>
          </a:prstGeom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DD279E15-98CE-9C48-BD8F-97037BBFE11C}"/>
              </a:ext>
            </a:extLst>
          </p:cNvPr>
          <p:cNvSpPr txBox="1"/>
          <p:nvPr/>
        </p:nvSpPr>
        <p:spPr>
          <a:xfrm>
            <a:off x="8033959" y="5835805"/>
            <a:ext cx="1048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0.42,</a:t>
            </a:r>
            <a:r>
              <a:rPr kumimoji="1" lang="zh-CN" altLang="en-US" dirty="0"/>
              <a:t> </a:t>
            </a:r>
            <a:r>
              <a:rPr kumimoji="1" lang="en-US" altLang="zh-CN" dirty="0"/>
              <a:t>0</a:t>
            </a:r>
            <a:endParaRPr kumimoji="1"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E0B3E6B-C9B2-A048-B4E6-1D2DEA84B764}"/>
              </a:ext>
            </a:extLst>
          </p:cNvPr>
          <p:cNvSpPr txBox="1"/>
          <p:nvPr/>
        </p:nvSpPr>
        <p:spPr>
          <a:xfrm>
            <a:off x="8244468" y="3724507"/>
            <a:ext cx="837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0.52,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1053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4B9C3-5D0D-9040-9D24-65C8D68F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Bezier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646375-5268-7B4B-B5B0-D4EE4D79B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How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bezier</a:t>
            </a:r>
            <a:r>
              <a:rPr kumimoji="1" lang="zh-CN" altLang="en-US" dirty="0"/>
              <a:t> </a:t>
            </a:r>
            <a:r>
              <a:rPr kumimoji="1" lang="en-US" altLang="zh-CN" dirty="0"/>
              <a:t>works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2414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D8037E-0EFE-0D49-A03E-A3C2B17FC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贝塞尔曲线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09728E-2B55-6C45-B54D-E5A23581F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/>
              <a:t>De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Casteljar</a:t>
            </a:r>
            <a:r>
              <a:rPr kumimoji="1" lang="zh-CN" altLang="en-US" dirty="0"/>
              <a:t>算法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45D305D-26E7-1C43-86D2-B40158EA503D}"/>
              </a:ext>
            </a:extLst>
          </p:cNvPr>
          <p:cNvGrpSpPr/>
          <p:nvPr/>
        </p:nvGrpSpPr>
        <p:grpSpPr>
          <a:xfrm>
            <a:off x="4198505" y="3128969"/>
            <a:ext cx="5825405" cy="3232899"/>
            <a:chOff x="4198505" y="1736559"/>
            <a:chExt cx="5825405" cy="3156859"/>
          </a:xfrm>
        </p:grpSpPr>
        <p:cxnSp>
          <p:nvCxnSpPr>
            <p:cNvPr id="7" name="直线连接符 6">
              <a:extLst>
                <a:ext uri="{FF2B5EF4-FFF2-40B4-BE49-F238E27FC236}">
                  <a16:creationId xmlns:a16="http://schemas.microsoft.com/office/drawing/2014/main" id="{D9423DBA-47FF-0347-878B-3AA5424689D6}"/>
                </a:ext>
              </a:extLst>
            </p:cNvPr>
            <p:cNvCxnSpPr>
              <a:cxnSpLocks/>
            </p:cNvCxnSpPr>
            <p:nvPr/>
          </p:nvCxnSpPr>
          <p:spPr>
            <a:xfrm>
              <a:off x="4433455" y="2105891"/>
              <a:ext cx="1425478" cy="2432242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连接符 9">
              <a:extLst>
                <a:ext uri="{FF2B5EF4-FFF2-40B4-BE49-F238E27FC236}">
                  <a16:creationId xmlns:a16="http://schemas.microsoft.com/office/drawing/2014/main" id="{203ACE04-E36F-AC4E-B6B6-0ED458602147}"/>
                </a:ext>
              </a:extLst>
            </p:cNvPr>
            <p:cNvCxnSpPr/>
            <p:nvPr/>
          </p:nvCxnSpPr>
          <p:spPr>
            <a:xfrm flipV="1">
              <a:off x="5846233" y="2540000"/>
              <a:ext cx="3674535" cy="1998133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B4B3BA9-16A6-0149-9CB1-E68F6CA4322A}"/>
                </a:ext>
              </a:extLst>
            </p:cNvPr>
            <p:cNvSpPr txBox="1"/>
            <p:nvPr/>
          </p:nvSpPr>
          <p:spPr>
            <a:xfrm>
              <a:off x="4198505" y="1736559"/>
              <a:ext cx="469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A</a:t>
              </a:r>
              <a:endParaRPr kumimoji="1" lang="zh-CN" altLang="en-US" dirty="0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1C0520AB-FB01-964E-ACD6-720AB45D477F}"/>
                </a:ext>
              </a:extLst>
            </p:cNvPr>
            <p:cNvSpPr/>
            <p:nvPr/>
          </p:nvSpPr>
          <p:spPr>
            <a:xfrm>
              <a:off x="4395355" y="2067791"/>
              <a:ext cx="113145" cy="11660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AD898684-4AB6-3443-9138-CB841765C99A}"/>
                </a:ext>
              </a:extLst>
            </p:cNvPr>
            <p:cNvSpPr/>
            <p:nvPr/>
          </p:nvSpPr>
          <p:spPr>
            <a:xfrm>
              <a:off x="5792355" y="4442691"/>
              <a:ext cx="113145" cy="11660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05AEFDB-102B-6D4A-980B-E08B10AF5F9B}"/>
                </a:ext>
              </a:extLst>
            </p:cNvPr>
            <p:cNvSpPr/>
            <p:nvPr/>
          </p:nvSpPr>
          <p:spPr>
            <a:xfrm>
              <a:off x="9462655" y="2474191"/>
              <a:ext cx="113145" cy="11660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6BE7295-20E4-0F49-A867-BA365DA0D54C}"/>
                </a:ext>
              </a:extLst>
            </p:cNvPr>
            <p:cNvSpPr txBox="1"/>
            <p:nvPr/>
          </p:nvSpPr>
          <p:spPr>
            <a:xfrm>
              <a:off x="5735206" y="4524086"/>
              <a:ext cx="469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B</a:t>
              </a:r>
              <a:endParaRPr kumimoji="1"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DF2AF10-47C2-8044-9CB3-C504DBCDC056}"/>
                </a:ext>
              </a:extLst>
            </p:cNvPr>
            <p:cNvSpPr txBox="1"/>
            <p:nvPr/>
          </p:nvSpPr>
          <p:spPr>
            <a:xfrm>
              <a:off x="9554010" y="2289525"/>
              <a:ext cx="469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C</a:t>
              </a:r>
              <a:endParaRPr kumimoji="1" lang="zh-CN" altLang="en-US" dirty="0"/>
            </a:p>
          </p:txBody>
        </p: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55965998-600C-8641-A844-A702B655B500}"/>
                </a:ext>
              </a:extLst>
            </p:cNvPr>
            <p:cNvCxnSpPr/>
            <p:nvPr/>
          </p:nvCxnSpPr>
          <p:spPr>
            <a:xfrm>
              <a:off x="4978400" y="2997200"/>
              <a:ext cx="2489200" cy="635000"/>
            </a:xfrm>
            <a:prstGeom prst="line">
              <a:avLst/>
            </a:prstGeom>
            <a:ln w="50800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96F6017-C033-4540-B786-7D584555C8CA}"/>
                </a:ext>
              </a:extLst>
            </p:cNvPr>
            <p:cNvSpPr/>
            <p:nvPr/>
          </p:nvSpPr>
          <p:spPr>
            <a:xfrm>
              <a:off x="4877955" y="2918691"/>
              <a:ext cx="113145" cy="116609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53A9ACDB-33FC-5144-B271-399D3DB8DDB3}"/>
                </a:ext>
              </a:extLst>
            </p:cNvPr>
            <p:cNvSpPr/>
            <p:nvPr/>
          </p:nvSpPr>
          <p:spPr>
            <a:xfrm>
              <a:off x="7443355" y="3579091"/>
              <a:ext cx="113145" cy="116609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2F1BE9EA-13E5-194E-BBC2-15BC13E1D842}"/>
                </a:ext>
              </a:extLst>
            </p:cNvPr>
            <p:cNvSpPr/>
            <p:nvPr/>
          </p:nvSpPr>
          <p:spPr>
            <a:xfrm>
              <a:off x="5919355" y="3185391"/>
              <a:ext cx="113145" cy="116609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5765B9E-F8EB-3841-B3A3-7D7D5F9E7342}"/>
                </a:ext>
              </a:extLst>
            </p:cNvPr>
            <p:cNvSpPr txBox="1"/>
            <p:nvPr/>
          </p:nvSpPr>
          <p:spPr>
            <a:xfrm>
              <a:off x="4481561" y="2816059"/>
              <a:ext cx="469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D</a:t>
              </a:r>
              <a:endParaRPr kumimoji="1" lang="zh-CN" altLang="en-US" dirty="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FB2B02C2-9071-E44A-A679-42B4BEFD1410}"/>
                </a:ext>
              </a:extLst>
            </p:cNvPr>
            <p:cNvSpPr txBox="1"/>
            <p:nvPr/>
          </p:nvSpPr>
          <p:spPr>
            <a:xfrm>
              <a:off x="7499927" y="3632200"/>
              <a:ext cx="469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E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D43029B6-1331-0C46-A989-1ACE0B7D1753}"/>
                </a:ext>
              </a:extLst>
            </p:cNvPr>
            <p:cNvSpPr txBox="1"/>
            <p:nvPr/>
          </p:nvSpPr>
          <p:spPr>
            <a:xfrm>
              <a:off x="5880677" y="2807628"/>
              <a:ext cx="4699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/>
                <a:t>F</a:t>
              </a:r>
              <a:endParaRPr kumimoji="1" lang="zh-CN" altLang="en-US" dirty="0"/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FBAA8744-C649-1D48-975D-DEE5FF14C0A4}"/>
              </a:ext>
            </a:extLst>
          </p:cNvPr>
          <p:cNvSpPr txBox="1"/>
          <p:nvPr/>
        </p:nvSpPr>
        <p:spPr>
          <a:xfrm>
            <a:off x="4198505" y="825500"/>
            <a:ext cx="52641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贝塞尔曲线用来创建平滑曲线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不是贝塞尔发明的！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贝塞尔曲线的数学基础是早在 </a:t>
            </a:r>
            <a:r>
              <a:rPr kumimoji="1" lang="en-US" altLang="zh-CN" dirty="0"/>
              <a:t>1912 </a:t>
            </a:r>
            <a:r>
              <a:rPr kumimoji="1" lang="zh-CN" altLang="en-US" dirty="0"/>
              <a:t>年就广为人知的</a:t>
            </a:r>
            <a:r>
              <a:rPr kumimoji="1" lang="zh-CN" alt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伯恩斯坦多项式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法国数学家 </a:t>
            </a:r>
            <a:r>
              <a:rPr kumimoji="1" lang="en" altLang="zh-CN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Paul de Casteljau</a:t>
            </a:r>
            <a:r>
              <a:rPr kumimoji="1" lang="en" altLang="zh-CN" dirty="0"/>
              <a:t> </a:t>
            </a:r>
            <a:r>
              <a:rPr kumimoji="1" lang="zh-CN" altLang="en-US" dirty="0"/>
              <a:t>提出了 </a:t>
            </a:r>
            <a:r>
              <a:rPr kumimoji="1" lang="en" altLang="zh-CN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 Casteljau </a:t>
            </a:r>
            <a:r>
              <a:rPr kumimoji="1" lang="zh-CN" alt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算法</a:t>
            </a:r>
            <a:endParaRPr kumimoji="1"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zh-CN" altLang="en-US" dirty="0"/>
              <a:t>法国工程师 </a:t>
            </a:r>
            <a:r>
              <a:rPr kumimoji="1" lang="en" altLang="zh-CN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Pierre Bézier</a:t>
            </a:r>
            <a:r>
              <a:rPr kumimoji="1" lang="zh-CN" altLang="en" dirty="0"/>
              <a:t>让</a:t>
            </a:r>
            <a:r>
              <a:rPr kumimoji="1" lang="zh-CN" altLang="en-US" dirty="0"/>
              <a:t>它成名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41238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D8037E-0EFE-0D49-A03E-A3C2B17FC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/>
          <a:lstStyle/>
          <a:p>
            <a:r>
              <a:rPr kumimoji="1" lang="zh-CN" altLang="en-US"/>
              <a:t>贝塞尔曲线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A09728E-2B55-6C45-B54D-E5A23581F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/>
          <a:lstStyle/>
          <a:p>
            <a:r>
              <a:rPr kumimoji="1" lang="zh-CN" altLang="en-US"/>
              <a:t>三维空间上的贝塞尔曲线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8B7E81-ED5E-7B4E-8746-3668C500D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2511" y="758869"/>
            <a:ext cx="7156998" cy="53402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06C4233-80FA-CD46-A52F-C9FBF1DCB9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2511" y="1416094"/>
            <a:ext cx="7156999" cy="402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37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0" y="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2E205A-008B-7547-B8B3-B7A2CD01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Agenda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37513A-BA9A-CD47-92BA-F3A9374DA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基本知识介绍</a:t>
            </a:r>
            <a:endParaRPr kumimoji="1" lang="en-US" altLang="zh-CN" dirty="0"/>
          </a:p>
          <a:p>
            <a:r>
              <a:rPr kumimoji="1" lang="zh-CN" altLang="en-US" dirty="0"/>
              <a:t>隐式动画</a:t>
            </a:r>
            <a:endParaRPr kumimoji="1" lang="en-US" altLang="zh-CN" dirty="0"/>
          </a:p>
          <a:p>
            <a:r>
              <a:rPr kumimoji="1" lang="zh-CN" altLang="en-US" dirty="0"/>
              <a:t>模仿</a:t>
            </a:r>
            <a:r>
              <a:rPr kumimoji="1" lang="en-US" altLang="zh-CN" dirty="0"/>
              <a:t>Chrome</a:t>
            </a:r>
            <a:r>
              <a:rPr kumimoji="1" lang="zh-CN" altLang="en-US" dirty="0"/>
              <a:t>加载动画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动画分解的基本思路</a:t>
            </a:r>
            <a:endParaRPr kumimoji="1" lang="en-US" altLang="zh-CN" dirty="0"/>
          </a:p>
          <a:p>
            <a:r>
              <a:rPr kumimoji="1" lang="zh-CN" altLang="en-US" dirty="0"/>
              <a:t>屏幕绘制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手势驱动的动画</a:t>
            </a:r>
            <a:endParaRPr kumimoji="1" lang="en-US" altLang="zh-CN" dirty="0"/>
          </a:p>
          <a:p>
            <a:r>
              <a:rPr kumimoji="1" lang="zh-CN" altLang="en-US" dirty="0"/>
              <a:t>三个小球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贝塞尔曲线</a:t>
            </a:r>
            <a:endParaRPr kumimoji="1" lang="en-US" altLang="zh-CN" dirty="0"/>
          </a:p>
          <a:p>
            <a:r>
              <a:rPr kumimoji="1" lang="zh-CN" altLang="en-US" dirty="0"/>
              <a:t>贝塞尔曲线介绍和绘制</a:t>
            </a:r>
            <a:endParaRPr kumimoji="1" lang="en-US" altLang="zh-CN" dirty="0"/>
          </a:p>
          <a:p>
            <a:r>
              <a:rPr kumimoji="1" lang="zh-CN" altLang="en-US" dirty="0"/>
              <a:t>过山车动画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贝塞尔曲线的运用</a:t>
            </a:r>
            <a:endParaRPr kumimoji="1" lang="en-US" altLang="zh-CN" dirty="0"/>
          </a:p>
          <a:p>
            <a:r>
              <a:rPr kumimoji="1" lang="zh-CN" altLang="en-US" dirty="0"/>
              <a:t>未完成的部分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椭圆曲线拟合以及如何平滑的连接三个点</a:t>
            </a:r>
          </a:p>
        </p:txBody>
      </p:sp>
    </p:spTree>
    <p:extLst>
      <p:ext uri="{BB962C8B-B14F-4D97-AF65-F5344CB8AC3E}">
        <p14:creationId xmlns:p14="http://schemas.microsoft.com/office/powerpoint/2010/main" val="3036819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0E97AF-097F-254D-B93A-70391BC11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Some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tool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3F153B-7E61-B34F-855A-BAB25FE3B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endParaRPr kumimoji="1" lang="en-US" altLang="zh-CN" dirty="0"/>
          </a:p>
          <a:p>
            <a:r>
              <a:rPr lang="en" altLang="zh-CN" sz="32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http://www.roblaplaca.com/examples/bezierBuilder/</a:t>
            </a:r>
            <a:endParaRPr lang="en" altLang="zh-CN" sz="3200" dirty="0">
              <a:solidFill>
                <a:schemeClr val="tx1"/>
              </a:solidFill>
            </a:endParaRPr>
          </a:p>
          <a:p>
            <a:r>
              <a:rPr kumimoji="1" lang="en" altLang="zh-CN" sz="32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http://pages.mtu.edu/~shene/COURSES/cs3621/NOTES/spline/Bezier/de-casteljau.html</a:t>
            </a:r>
            <a:endParaRPr kumimoji="1" lang="zh-CN" altLang="en-US" sz="3200" dirty="0">
              <a:solidFill>
                <a:schemeClr val="tx1"/>
              </a:solidFill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75593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4B9C3-5D0D-9040-9D24-65C8D68F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Roll</a:t>
            </a:r>
            <a:r>
              <a:rPr kumimoji="1" lang="zh-CN" altLang="en-US" dirty="0"/>
              <a:t> </a:t>
            </a:r>
            <a:r>
              <a:rPr kumimoji="1" lang="en-US" altLang="zh-CN" dirty="0"/>
              <a:t>coaster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646375-5268-7B4B-B5B0-D4EE4D79B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Bezier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animation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29599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4B9C3-5D0D-9040-9D24-65C8D68F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Ideas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implementation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646375-5268-7B4B-B5B0-D4EE4D79B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fun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8301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70BDE-BE23-A84C-A35B-31688928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实现</a:t>
            </a:r>
            <a:r>
              <a:rPr kumimoji="1" lang="en-US" altLang="zh-CN" dirty="0"/>
              <a:t>QQ</a:t>
            </a:r>
            <a:r>
              <a:rPr kumimoji="1" lang="zh-CN" altLang="en-US" dirty="0"/>
              <a:t>消息泡泡的动画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DED85BD-D342-3A4E-8827-0E471B323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025" y="1321556"/>
            <a:ext cx="8310056" cy="546024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FA7B554-DA3D-DA46-A2A2-A44CBAFFC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6350" y="833438"/>
            <a:ext cx="25019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3891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70BDE-BE23-A84C-A35B-31688928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实现</a:t>
            </a:r>
            <a:r>
              <a:rPr kumimoji="1" lang="en-US" altLang="zh-CN" dirty="0"/>
              <a:t>QQ</a:t>
            </a:r>
            <a:r>
              <a:rPr kumimoji="1" lang="zh-CN" altLang="en-US" dirty="0"/>
              <a:t>消息泡泡的动画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EC782DE-121C-4B44-9A3C-842EC8493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00" y="862012"/>
            <a:ext cx="4508500" cy="515758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99F46C0-467C-7840-9505-27F881087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000" y="838403"/>
            <a:ext cx="4508500" cy="522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17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70BDE-BE23-A84C-A35B-316889285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实现</a:t>
            </a:r>
            <a:r>
              <a:rPr kumimoji="1" lang="en-US" altLang="zh-CN" dirty="0"/>
              <a:t>QQ</a:t>
            </a:r>
            <a:r>
              <a:rPr kumimoji="1" lang="zh-CN" altLang="en-US" dirty="0"/>
              <a:t>消息泡泡的动画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7C592AA-3590-C84D-91BD-D8295F709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411" y="781005"/>
            <a:ext cx="4652964" cy="526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1362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直线连接符 27">
            <a:extLst>
              <a:ext uri="{FF2B5EF4-FFF2-40B4-BE49-F238E27FC236}">
                <a16:creationId xmlns:a16="http://schemas.microsoft.com/office/drawing/2014/main" id="{BAA25F92-9689-4A4C-97C8-A68078B8023A}"/>
              </a:ext>
            </a:extLst>
          </p:cNvPr>
          <p:cNvCxnSpPr>
            <a:cxnSpLocks/>
          </p:cNvCxnSpPr>
          <p:nvPr/>
        </p:nvCxnSpPr>
        <p:spPr>
          <a:xfrm flipV="1">
            <a:off x="4924479" y="2297848"/>
            <a:ext cx="504826" cy="1957388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B1721C8E-434E-B842-B400-8777181F4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用贝塞尔连接三个点</a:t>
            </a:r>
          </a:p>
        </p:txBody>
      </p:sp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AF164DC3-9D27-CC4B-8572-616AD2869503}"/>
              </a:ext>
            </a:extLst>
          </p:cNvPr>
          <p:cNvCxnSpPr/>
          <p:nvPr/>
        </p:nvCxnSpPr>
        <p:spPr>
          <a:xfrm flipH="1">
            <a:off x="5200650" y="1314450"/>
            <a:ext cx="1985963" cy="1957388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76DA6D81-A6CF-7E45-9AF2-3AA3016CE64D}"/>
              </a:ext>
            </a:extLst>
          </p:cNvPr>
          <p:cNvCxnSpPr>
            <a:cxnSpLocks/>
          </p:cNvCxnSpPr>
          <p:nvPr/>
        </p:nvCxnSpPr>
        <p:spPr>
          <a:xfrm flipH="1" flipV="1">
            <a:off x="5200651" y="3271838"/>
            <a:ext cx="895349" cy="182880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id="{3D5E2649-57FE-A047-96C2-88BFE325C6ED}"/>
              </a:ext>
            </a:extLst>
          </p:cNvPr>
          <p:cNvSpPr/>
          <p:nvPr/>
        </p:nvSpPr>
        <p:spPr>
          <a:xfrm>
            <a:off x="7129461" y="1166701"/>
            <a:ext cx="190613" cy="190613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DE5767F5-58A2-5E46-B6EA-4B51ADF17CD4}"/>
              </a:ext>
            </a:extLst>
          </p:cNvPr>
          <p:cNvSpPr/>
          <p:nvPr/>
        </p:nvSpPr>
        <p:spPr>
          <a:xfrm>
            <a:off x="5081585" y="3176531"/>
            <a:ext cx="190613" cy="190613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1598FB2-C6C1-6F46-8CAC-4B4CD6DA78D1}"/>
              </a:ext>
            </a:extLst>
          </p:cNvPr>
          <p:cNvSpPr/>
          <p:nvPr/>
        </p:nvSpPr>
        <p:spPr>
          <a:xfrm>
            <a:off x="6003018" y="5005331"/>
            <a:ext cx="190613" cy="190613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1380B5B-A58A-9F4C-83BF-40880091EB78}"/>
              </a:ext>
            </a:extLst>
          </p:cNvPr>
          <p:cNvSpPr txBox="1"/>
          <p:nvPr/>
        </p:nvSpPr>
        <p:spPr>
          <a:xfrm>
            <a:off x="7129461" y="757238"/>
            <a:ext cx="428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</a:t>
            </a:r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8FF8F76-4688-0A4E-895B-BDDA7DA4CA02}"/>
              </a:ext>
            </a:extLst>
          </p:cNvPr>
          <p:cNvSpPr txBox="1"/>
          <p:nvPr/>
        </p:nvSpPr>
        <p:spPr>
          <a:xfrm>
            <a:off x="4729163" y="2914650"/>
            <a:ext cx="352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B</a:t>
            </a:r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4725016-BA63-4A46-8674-335D5759E19C}"/>
              </a:ext>
            </a:extLst>
          </p:cNvPr>
          <p:cNvSpPr txBox="1"/>
          <p:nvPr/>
        </p:nvSpPr>
        <p:spPr>
          <a:xfrm>
            <a:off x="6003018" y="5195944"/>
            <a:ext cx="354920" cy="376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C</a:t>
            </a:r>
            <a:endParaRPr kumimoji="1" lang="zh-CN" altLang="en-US" dirty="0"/>
          </a:p>
        </p:txBody>
      </p: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03ED4F13-4062-CC4B-A984-22E24FA27614}"/>
              </a:ext>
            </a:extLst>
          </p:cNvPr>
          <p:cNvCxnSpPr>
            <a:cxnSpLocks/>
          </p:cNvCxnSpPr>
          <p:nvPr/>
        </p:nvCxnSpPr>
        <p:spPr>
          <a:xfrm flipV="1">
            <a:off x="5743575" y="2300288"/>
            <a:ext cx="504826" cy="1957388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74DFD7C1-1FF5-CC4E-BC12-A4E83AC7521F}"/>
              </a:ext>
            </a:extLst>
          </p:cNvPr>
          <p:cNvSpPr/>
          <p:nvPr/>
        </p:nvSpPr>
        <p:spPr>
          <a:xfrm>
            <a:off x="6113747" y="2209687"/>
            <a:ext cx="190613" cy="190613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22866AB7-2CF5-6040-8090-5736E30CCF7D}"/>
              </a:ext>
            </a:extLst>
          </p:cNvPr>
          <p:cNvSpPr/>
          <p:nvPr/>
        </p:nvSpPr>
        <p:spPr>
          <a:xfrm>
            <a:off x="5620885" y="4169220"/>
            <a:ext cx="190613" cy="190613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925D809-50DB-B14B-8C4A-574DC9175C7F}"/>
              </a:ext>
            </a:extLst>
          </p:cNvPr>
          <p:cNvSpPr txBox="1"/>
          <p:nvPr/>
        </p:nvSpPr>
        <p:spPr>
          <a:xfrm>
            <a:off x="6024560" y="1914522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D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C1FDC1B-3882-2048-88E1-FE02C4E6664F}"/>
              </a:ext>
            </a:extLst>
          </p:cNvPr>
          <p:cNvSpPr txBox="1"/>
          <p:nvPr/>
        </p:nvSpPr>
        <p:spPr>
          <a:xfrm>
            <a:off x="5272198" y="435983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</a:t>
            </a:r>
            <a:endParaRPr kumimoji="1"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08E7FB9-660D-5045-A0CD-490FCB62904D}"/>
              </a:ext>
            </a:extLst>
          </p:cNvPr>
          <p:cNvSpPr txBox="1"/>
          <p:nvPr/>
        </p:nvSpPr>
        <p:spPr>
          <a:xfrm>
            <a:off x="6248401" y="33671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F</a:t>
            </a:r>
            <a:endParaRPr kumimoji="1" lang="zh-CN" altLang="en-US" dirty="0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9C279979-2E79-E04B-AA7D-7CE9508DAAB5}"/>
              </a:ext>
            </a:extLst>
          </p:cNvPr>
          <p:cNvSpPr/>
          <p:nvPr/>
        </p:nvSpPr>
        <p:spPr>
          <a:xfrm>
            <a:off x="5880270" y="3219392"/>
            <a:ext cx="190613" cy="190613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D31AC353-566D-8444-9EEF-F5D58F049FCD}"/>
              </a:ext>
            </a:extLst>
          </p:cNvPr>
          <p:cNvCxnSpPr>
            <a:stCxn id="25" idx="2"/>
            <a:endCxn id="11" idx="6"/>
          </p:cNvCxnSpPr>
          <p:nvPr/>
        </p:nvCxnSpPr>
        <p:spPr>
          <a:xfrm flipH="1" flipV="1">
            <a:off x="5272198" y="3271838"/>
            <a:ext cx="608072" cy="42861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>
            <a:extLst>
              <a:ext uri="{FF2B5EF4-FFF2-40B4-BE49-F238E27FC236}">
                <a16:creationId xmlns:a16="http://schemas.microsoft.com/office/drawing/2014/main" id="{CEB58B77-BC4E-8246-B3BA-477B1B4B1D2D}"/>
              </a:ext>
            </a:extLst>
          </p:cNvPr>
          <p:cNvSpPr/>
          <p:nvPr/>
        </p:nvSpPr>
        <p:spPr>
          <a:xfrm>
            <a:off x="5326686" y="2150243"/>
            <a:ext cx="190613" cy="190613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EA14C539-7F42-0F42-A702-F522822B8DC9}"/>
              </a:ext>
            </a:extLst>
          </p:cNvPr>
          <p:cNvSpPr/>
          <p:nvPr/>
        </p:nvSpPr>
        <p:spPr>
          <a:xfrm>
            <a:off x="4824217" y="4154933"/>
            <a:ext cx="190613" cy="190613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8AE5630-1ABD-EC44-A85B-DB0739BB193F}"/>
              </a:ext>
            </a:extLst>
          </p:cNvPr>
          <p:cNvSpPr txBox="1"/>
          <p:nvPr/>
        </p:nvSpPr>
        <p:spPr>
          <a:xfrm>
            <a:off x="5081585" y="1914522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D’</a:t>
            </a:r>
            <a:endParaRPr kumimoji="1" lang="zh-CN" altLang="en-US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2818E0F-2C5A-3746-923A-E046AA0D812C}"/>
              </a:ext>
            </a:extLst>
          </p:cNvPr>
          <p:cNvSpPr txBox="1"/>
          <p:nvPr/>
        </p:nvSpPr>
        <p:spPr>
          <a:xfrm>
            <a:off x="4729163" y="4544499"/>
            <a:ext cx="36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E’</a:t>
            </a:r>
            <a:endParaRPr kumimoji="1" lang="zh-CN" altLang="en-US" dirty="0"/>
          </a:p>
        </p:txBody>
      </p:sp>
      <p:sp>
        <p:nvSpPr>
          <p:cNvPr id="37" name="任意形状 36">
            <a:extLst>
              <a:ext uri="{FF2B5EF4-FFF2-40B4-BE49-F238E27FC236}">
                <a16:creationId xmlns:a16="http://schemas.microsoft.com/office/drawing/2014/main" id="{1FE621CF-618A-E64F-9AC3-D0A5E25BF5B8}"/>
              </a:ext>
            </a:extLst>
          </p:cNvPr>
          <p:cNvSpPr/>
          <p:nvPr/>
        </p:nvSpPr>
        <p:spPr>
          <a:xfrm>
            <a:off x="5129212" y="1221876"/>
            <a:ext cx="2071797" cy="3878762"/>
          </a:xfrm>
          <a:custGeom>
            <a:avLst/>
            <a:gdLst>
              <a:gd name="connsiteX0" fmla="*/ 2035912 w 2035912"/>
              <a:gd name="connsiteY0" fmla="*/ 0 h 3900488"/>
              <a:gd name="connsiteX1" fmla="*/ 21374 w 2035912"/>
              <a:gd name="connsiteY1" fmla="*/ 2028825 h 3900488"/>
              <a:gd name="connsiteX2" fmla="*/ 921487 w 2035912"/>
              <a:gd name="connsiteY2" fmla="*/ 3900488 h 3900488"/>
              <a:gd name="connsiteX3" fmla="*/ 921487 w 2035912"/>
              <a:gd name="connsiteY3" fmla="*/ 3900488 h 390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5912" h="3900488">
                <a:moveTo>
                  <a:pt x="2035912" y="0"/>
                </a:moveTo>
                <a:cubicBezTo>
                  <a:pt x="1121511" y="689372"/>
                  <a:pt x="207111" y="1378744"/>
                  <a:pt x="21374" y="2028825"/>
                </a:cubicBezTo>
                <a:cubicBezTo>
                  <a:pt x="-164363" y="2678906"/>
                  <a:pt x="921487" y="3900488"/>
                  <a:pt x="921487" y="3900488"/>
                </a:cubicBezTo>
                <a:lnTo>
                  <a:pt x="921487" y="3900488"/>
                </a:lnTo>
              </a:path>
            </a:pathLst>
          </a:custGeom>
          <a:noFill/>
          <a:ln w="508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3432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4B9C3-5D0D-9040-9D24-65C8D68F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Layer</a:t>
            </a:r>
            <a:r>
              <a:rPr kumimoji="1" lang="zh-CN" altLang="en-US" dirty="0"/>
              <a:t> </a:t>
            </a:r>
            <a:br>
              <a:rPr kumimoji="1" lang="en-US" altLang="zh-CN" dirty="0"/>
            </a:br>
            <a:r>
              <a:rPr kumimoji="1" lang="en-US" altLang="zh-CN" dirty="0"/>
              <a:t>Animation</a:t>
            </a:r>
            <a:endParaRPr kumimoji="1"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646375-5268-7B4B-B5B0-D4EE4D79B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Basics</a:t>
            </a:r>
            <a:r>
              <a:rPr kumimoji="1" lang="zh-CN" altLang="en-US" dirty="0"/>
              <a:t> </a:t>
            </a:r>
            <a:r>
              <a:rPr kumimoji="1" lang="en-US" altLang="zh-CN" dirty="0"/>
              <a:t>about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animation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5580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33F69-CEAB-FE4D-A475-99F792763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Basics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5777BE8-5E93-0D42-B4DA-75DEF9408B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5054" y="1143000"/>
            <a:ext cx="8194335" cy="4106333"/>
          </a:xfrm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A425E7-A36B-D248-AB5D-A046CEC2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err="1"/>
              <a:t>CALayer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UIView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36676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33F69-CEAB-FE4D-A475-99F792763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Basics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A425E7-A36B-D248-AB5D-A046CEC2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err="1"/>
              <a:t>CALayer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/>
              <a:t>Animation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related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properties</a:t>
            </a:r>
            <a:endParaRPr kumimoji="1"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4AEA9FF-D464-2848-8D8A-084CAB5CC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zh-CN" altLang="en-US" dirty="0"/>
              <a:t>位置属性</a:t>
            </a:r>
          </a:p>
          <a:p>
            <a:pPr lvl="1"/>
            <a:r>
              <a:rPr lang="en" altLang="zh-CN" dirty="0"/>
              <a:t>bounds</a:t>
            </a:r>
            <a:r>
              <a:rPr lang="zh-CN" altLang="en" dirty="0"/>
              <a:t>，</a:t>
            </a:r>
            <a:r>
              <a:rPr lang="zh-CN" altLang="en-US" dirty="0"/>
              <a:t>大小，它和</a:t>
            </a:r>
            <a:r>
              <a:rPr lang="en" altLang="zh-CN" dirty="0"/>
              <a:t>frame</a:t>
            </a:r>
            <a:r>
              <a:rPr lang="zh-CN" altLang="en-US" dirty="0"/>
              <a:t>的区别就是</a:t>
            </a:r>
            <a:r>
              <a:rPr lang="en" altLang="zh-CN" dirty="0"/>
              <a:t>bounds</a:t>
            </a:r>
            <a:r>
              <a:rPr lang="zh-CN" altLang="en-US" dirty="0"/>
              <a:t>的</a:t>
            </a:r>
            <a:r>
              <a:rPr lang="en" altLang="zh-CN" dirty="0"/>
              <a:t>origin</a:t>
            </a:r>
            <a:r>
              <a:rPr lang="zh-CN" altLang="en-US" dirty="0"/>
              <a:t>总是</a:t>
            </a:r>
            <a:r>
              <a:rPr lang="en-US" altLang="zh-CN" dirty="0"/>
              <a:t>(0, 0),</a:t>
            </a:r>
            <a:r>
              <a:rPr lang="zh-CN" altLang="en-US" dirty="0"/>
              <a:t>还有一点我不太确定，就是</a:t>
            </a:r>
            <a:r>
              <a:rPr lang="en" altLang="zh-CN" dirty="0"/>
              <a:t>bounds</a:t>
            </a:r>
            <a:r>
              <a:rPr lang="zh-CN" altLang="en-US" dirty="0"/>
              <a:t>和</a:t>
            </a:r>
            <a:r>
              <a:rPr lang="en" altLang="zh-CN" dirty="0"/>
              <a:t>frame</a:t>
            </a:r>
            <a:r>
              <a:rPr lang="zh-CN" altLang="en-US" dirty="0"/>
              <a:t>的</a:t>
            </a:r>
            <a:r>
              <a:rPr lang="en" altLang="zh-CN" dirty="0"/>
              <a:t>size</a:t>
            </a:r>
            <a:r>
              <a:rPr lang="zh-CN" altLang="en-US" dirty="0"/>
              <a:t>有没有可能不一样（</a:t>
            </a:r>
            <a:r>
              <a:rPr lang="en" altLang="zh-CN" dirty="0" err="1"/>
              <a:t>UIView</a:t>
            </a:r>
            <a:r>
              <a:rPr lang="zh-CN" altLang="en-US" dirty="0"/>
              <a:t>会有，在做旋转变换的时候），我会写个</a:t>
            </a:r>
            <a:r>
              <a:rPr lang="en" altLang="zh-CN" dirty="0"/>
              <a:t>demo</a:t>
            </a:r>
            <a:r>
              <a:rPr lang="zh-CN" altLang="en-US" dirty="0"/>
              <a:t>测试一下。</a:t>
            </a:r>
          </a:p>
          <a:p>
            <a:pPr lvl="1"/>
            <a:r>
              <a:rPr lang="en" altLang="zh-CN" dirty="0"/>
              <a:t>frame</a:t>
            </a:r>
            <a:r>
              <a:rPr lang="zh-CN" altLang="en" dirty="0"/>
              <a:t>，</a:t>
            </a:r>
            <a:r>
              <a:rPr lang="zh-CN" altLang="en-US" dirty="0"/>
              <a:t>大小</a:t>
            </a:r>
            <a:r>
              <a:rPr lang="en-US" altLang="zh-CN" dirty="0"/>
              <a:t>+</a:t>
            </a:r>
            <a:r>
              <a:rPr lang="zh-CN" altLang="en-US" dirty="0"/>
              <a:t>位置</a:t>
            </a:r>
            <a:r>
              <a:rPr lang="en-US" altLang="zh-CN" dirty="0"/>
              <a:t>,</a:t>
            </a:r>
            <a:r>
              <a:rPr lang="zh-CN" altLang="en-US" dirty="0"/>
              <a:t>和</a:t>
            </a:r>
            <a:r>
              <a:rPr lang="en" altLang="zh-CN" dirty="0"/>
              <a:t>bounds</a:t>
            </a:r>
            <a:r>
              <a:rPr lang="zh-CN" altLang="en-US" dirty="0"/>
              <a:t>的区别里少些了一条，</a:t>
            </a:r>
            <a:r>
              <a:rPr lang="en" altLang="zh-CN" b="1" dirty="0"/>
              <a:t>frame</a:t>
            </a:r>
            <a:r>
              <a:rPr lang="zh-CN" altLang="en-US" b="1" dirty="0"/>
              <a:t>不支持隐式动画</a:t>
            </a:r>
            <a:r>
              <a:rPr lang="zh-CN" altLang="en-US" dirty="0"/>
              <a:t>。</a:t>
            </a:r>
          </a:p>
          <a:p>
            <a:pPr lvl="1"/>
            <a:r>
              <a:rPr lang="en" altLang="zh-CN" dirty="0"/>
              <a:t>position</a:t>
            </a:r>
            <a:r>
              <a:rPr lang="zh-CN" altLang="en" dirty="0"/>
              <a:t>，</a:t>
            </a:r>
            <a:r>
              <a:rPr lang="zh-CN" altLang="en-US" dirty="0"/>
              <a:t>中心点，相当于</a:t>
            </a:r>
            <a:r>
              <a:rPr lang="en" altLang="zh-CN" dirty="0" err="1"/>
              <a:t>UIView</a:t>
            </a:r>
            <a:r>
              <a:rPr lang="zh-CN" altLang="en-US" dirty="0"/>
              <a:t>的</a:t>
            </a:r>
            <a:r>
              <a:rPr lang="en" altLang="zh-CN" dirty="0"/>
              <a:t>center</a:t>
            </a:r>
          </a:p>
          <a:p>
            <a:pPr lvl="1"/>
            <a:r>
              <a:rPr lang="en" altLang="zh-CN" dirty="0" err="1"/>
              <a:t>anchorPoint</a:t>
            </a:r>
            <a:r>
              <a:rPr lang="en" altLang="zh-CN" dirty="0"/>
              <a:t>(</a:t>
            </a:r>
            <a:r>
              <a:rPr lang="en" altLang="zh-CN" dirty="0" err="1"/>
              <a:t>anchorPointZ</a:t>
            </a:r>
            <a:r>
              <a:rPr lang="en" altLang="zh-CN" dirty="0"/>
              <a:t>)</a:t>
            </a:r>
            <a:r>
              <a:rPr lang="zh-CN" altLang="en" dirty="0"/>
              <a:t>，</a:t>
            </a:r>
            <a:r>
              <a:rPr lang="zh-CN" altLang="en-US" dirty="0"/>
              <a:t>锚点</a:t>
            </a:r>
          </a:p>
          <a:p>
            <a:r>
              <a:rPr lang="zh-CN" altLang="en-US" dirty="0"/>
              <a:t>形状</a:t>
            </a:r>
          </a:p>
          <a:p>
            <a:pPr lvl="1"/>
            <a:r>
              <a:rPr lang="en" altLang="zh-CN" dirty="0" err="1"/>
              <a:t>backgroundColor</a:t>
            </a:r>
            <a:r>
              <a:rPr lang="zh-CN" altLang="en" dirty="0"/>
              <a:t>，</a:t>
            </a:r>
            <a:r>
              <a:rPr lang="zh-CN" altLang="en-US" dirty="0"/>
              <a:t>背景色</a:t>
            </a:r>
          </a:p>
          <a:p>
            <a:pPr lvl="1"/>
            <a:r>
              <a:rPr lang="en" altLang="zh-CN" dirty="0" err="1"/>
              <a:t>borderColor</a:t>
            </a:r>
            <a:r>
              <a:rPr lang="zh-CN" altLang="en" dirty="0"/>
              <a:t>，</a:t>
            </a:r>
            <a:r>
              <a:rPr lang="zh-CN" altLang="en-US" dirty="0"/>
              <a:t>边框色</a:t>
            </a:r>
          </a:p>
          <a:p>
            <a:pPr lvl="1"/>
            <a:r>
              <a:rPr lang="en" altLang="zh-CN" dirty="0" err="1"/>
              <a:t>borderWidth</a:t>
            </a:r>
            <a:r>
              <a:rPr lang="zh-CN" altLang="en" dirty="0"/>
              <a:t>，</a:t>
            </a:r>
            <a:r>
              <a:rPr lang="zh-CN" altLang="en-US" dirty="0"/>
              <a:t>边框宽度</a:t>
            </a:r>
          </a:p>
          <a:p>
            <a:pPr lvl="1"/>
            <a:r>
              <a:rPr lang="en" altLang="zh-CN" dirty="0" err="1"/>
              <a:t>shadowColor</a:t>
            </a:r>
            <a:r>
              <a:rPr lang="zh-CN" altLang="en" dirty="0"/>
              <a:t>，</a:t>
            </a:r>
            <a:r>
              <a:rPr lang="zh-CN" altLang="en-US" dirty="0"/>
              <a:t>阴影颜色</a:t>
            </a:r>
          </a:p>
          <a:p>
            <a:pPr lvl="1"/>
            <a:r>
              <a:rPr lang="en" altLang="zh-CN" dirty="0" err="1"/>
              <a:t>shadowOffset</a:t>
            </a:r>
            <a:r>
              <a:rPr lang="zh-CN" altLang="en" dirty="0"/>
              <a:t>，</a:t>
            </a:r>
            <a:r>
              <a:rPr lang="zh-CN" altLang="en-US" dirty="0"/>
              <a:t>阴影距离</a:t>
            </a:r>
          </a:p>
          <a:p>
            <a:pPr lvl="1"/>
            <a:r>
              <a:rPr lang="en" altLang="zh-CN" dirty="0" err="1"/>
              <a:t>shadowOpacity</a:t>
            </a:r>
            <a:r>
              <a:rPr lang="zh-CN" altLang="en" dirty="0"/>
              <a:t>，</a:t>
            </a:r>
            <a:r>
              <a:rPr lang="zh-CN" altLang="en-US" dirty="0"/>
              <a:t>阴影透明度</a:t>
            </a:r>
          </a:p>
          <a:p>
            <a:pPr lvl="1"/>
            <a:r>
              <a:rPr lang="en" altLang="zh-CN" dirty="0" err="1"/>
              <a:t>shadowPath</a:t>
            </a:r>
            <a:r>
              <a:rPr lang="zh-CN" altLang="en" dirty="0"/>
              <a:t>，</a:t>
            </a:r>
            <a:r>
              <a:rPr lang="zh-CN" altLang="en-US" dirty="0"/>
              <a:t>阴影形状</a:t>
            </a:r>
          </a:p>
          <a:p>
            <a:pPr lvl="1"/>
            <a:r>
              <a:rPr lang="en" altLang="zh-CN" dirty="0" err="1"/>
              <a:t>shadowRadius</a:t>
            </a:r>
            <a:r>
              <a:rPr lang="zh-CN" altLang="en" dirty="0"/>
              <a:t>，</a:t>
            </a:r>
            <a:r>
              <a:rPr lang="zh-CN" altLang="en-US" dirty="0"/>
              <a:t>阴影模糊半径</a:t>
            </a:r>
          </a:p>
          <a:p>
            <a:pPr lvl="1"/>
            <a:r>
              <a:rPr lang="en" altLang="zh-CN" dirty="0" err="1"/>
              <a:t>cornerRadius</a:t>
            </a:r>
            <a:r>
              <a:rPr lang="en" altLang="zh-CN" dirty="0"/>
              <a:t>, </a:t>
            </a:r>
            <a:r>
              <a:rPr lang="zh-CN" altLang="en-US" dirty="0"/>
              <a:t>圆角半径</a:t>
            </a:r>
          </a:p>
          <a:p>
            <a:pPr lvl="1"/>
            <a:r>
              <a:rPr lang="en" altLang="zh-CN" dirty="0"/>
              <a:t>mask</a:t>
            </a:r>
            <a:r>
              <a:rPr lang="zh-CN" altLang="en" dirty="0"/>
              <a:t>，</a:t>
            </a:r>
            <a:r>
              <a:rPr lang="zh-CN" altLang="en-US" dirty="0"/>
              <a:t>蒙版</a:t>
            </a:r>
          </a:p>
          <a:p>
            <a:pPr lvl="1"/>
            <a:r>
              <a:rPr lang="en" altLang="zh-CN" dirty="0" err="1"/>
              <a:t>maskToBounds</a:t>
            </a:r>
            <a:r>
              <a:rPr lang="en" altLang="zh-CN" dirty="0"/>
              <a:t>, </a:t>
            </a:r>
            <a:r>
              <a:rPr lang="zh-CN" altLang="en-US" dirty="0"/>
              <a:t>子图层是否剪切图层边界，默认为</a:t>
            </a:r>
            <a:r>
              <a:rPr lang="en" altLang="zh-CN" dirty="0"/>
              <a:t>NO</a:t>
            </a:r>
          </a:p>
          <a:p>
            <a:pPr lvl="1"/>
            <a:r>
              <a:rPr lang="en" altLang="zh-CN" dirty="0"/>
              <a:t>opacity, </a:t>
            </a:r>
            <a:r>
              <a:rPr lang="zh-CN" altLang="en-US" dirty="0"/>
              <a:t>透明度，对应</a:t>
            </a:r>
            <a:r>
              <a:rPr lang="en" altLang="zh-CN" dirty="0" err="1"/>
              <a:t>UIView</a:t>
            </a:r>
            <a:r>
              <a:rPr lang="zh-CN" altLang="en-US" dirty="0"/>
              <a:t>的</a:t>
            </a:r>
            <a:r>
              <a:rPr lang="en" altLang="zh-CN" dirty="0"/>
              <a:t>alpha</a:t>
            </a:r>
          </a:p>
          <a:p>
            <a:r>
              <a:rPr lang="en" altLang="zh-CN" dirty="0"/>
              <a:t>hidden</a:t>
            </a:r>
          </a:p>
          <a:p>
            <a:r>
              <a:rPr lang="en" altLang="zh-CN" dirty="0"/>
              <a:t>sublayers</a:t>
            </a:r>
          </a:p>
          <a:p>
            <a:r>
              <a:rPr lang="en" altLang="zh-CN" dirty="0"/>
              <a:t>contents</a:t>
            </a:r>
            <a:r>
              <a:rPr lang="zh-CN" altLang="en" dirty="0"/>
              <a:t>，</a:t>
            </a:r>
            <a:r>
              <a:rPr lang="zh-CN" altLang="en-US" dirty="0"/>
              <a:t>寄宿图</a:t>
            </a:r>
            <a:r>
              <a:rPr lang="en-US" altLang="zh-CN" dirty="0"/>
              <a:t>, </a:t>
            </a:r>
            <a:r>
              <a:rPr lang="zh-CN" altLang="en-US" dirty="0"/>
              <a:t>这个属性比较有迷惑性</a:t>
            </a:r>
          </a:p>
          <a:p>
            <a:r>
              <a:rPr lang="en" altLang="zh-CN" dirty="0" err="1"/>
              <a:t>contentsRect</a:t>
            </a:r>
            <a:r>
              <a:rPr lang="zh-CN" altLang="en" dirty="0"/>
              <a:t>，</a:t>
            </a:r>
            <a:r>
              <a:rPr lang="zh-CN" altLang="en-US" dirty="0"/>
              <a:t>显示内容的位置和大小</a:t>
            </a:r>
          </a:p>
          <a:p>
            <a:r>
              <a:rPr lang="en" altLang="zh-CN" dirty="0"/>
              <a:t>transform, </a:t>
            </a:r>
            <a:r>
              <a:rPr lang="zh-CN" altLang="en-US" dirty="0"/>
              <a:t>矩阵变换</a:t>
            </a:r>
          </a:p>
        </p:txBody>
      </p:sp>
    </p:spTree>
    <p:extLst>
      <p:ext uri="{BB962C8B-B14F-4D97-AF65-F5344CB8AC3E}">
        <p14:creationId xmlns:p14="http://schemas.microsoft.com/office/powerpoint/2010/main" val="3955487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33F69-CEAB-FE4D-A475-99F792763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Basics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A425E7-A36B-D248-AB5D-A046CEC2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err="1"/>
              <a:t>CALayer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frame</a:t>
            </a:r>
            <a:endParaRPr kumimoji="1"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4AEA9FF-D464-2848-8D8A-084CAB5CC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en-US" altLang="zh-CN" dirty="0"/>
              <a:t>Bounds</a:t>
            </a:r>
            <a:r>
              <a:rPr lang="zh-CN" altLang="en-US" dirty="0"/>
              <a:t>和</a:t>
            </a:r>
            <a:r>
              <a:rPr lang="en-US" altLang="zh-CN" dirty="0"/>
              <a:t>frame</a:t>
            </a:r>
            <a:r>
              <a:rPr lang="zh-CN" altLang="en-US" dirty="0"/>
              <a:t>的</a:t>
            </a:r>
            <a:r>
              <a:rPr lang="en-US" altLang="zh-CN" dirty="0"/>
              <a:t>size</a:t>
            </a:r>
            <a:r>
              <a:rPr lang="zh-CN" altLang="en-US" dirty="0"/>
              <a:t>不总是一样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EA1C44-1148-344C-80FC-D5BAE2B2B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00" y="1312335"/>
            <a:ext cx="7789333" cy="483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52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33F69-CEAB-FE4D-A475-99F792763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Basics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A425E7-A36B-D248-AB5D-A046CEC2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err="1"/>
              <a:t>CALayer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bounds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frame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0A54DF4-9C7A-E547-A322-B072CB3A6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254" y="0"/>
            <a:ext cx="72342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8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33F69-CEAB-FE4D-A475-99F792763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Basics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A425E7-A36B-D248-AB5D-A046CEC2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err="1"/>
              <a:t>CALayer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anhcorPint</a:t>
            </a:r>
            <a:endParaRPr kumimoji="1"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4AEA9FF-D464-2848-8D8A-084CAB5CC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zh-CN" altLang="en-US" dirty="0"/>
              <a:t>在做旋转动画时候，</a:t>
            </a:r>
            <a:r>
              <a:rPr lang="en-US" altLang="zh-CN" dirty="0" err="1"/>
              <a:t>anchorPoint</a:t>
            </a:r>
            <a:r>
              <a:rPr lang="zh-CN" altLang="en-US" dirty="0"/>
              <a:t>就是一颗</a:t>
            </a:r>
            <a:r>
              <a:rPr lang="en-US" altLang="zh-CN" dirty="0"/>
              <a:t>📌</a:t>
            </a:r>
            <a:r>
              <a:rPr lang="zh-CN" altLang="en-US" dirty="0"/>
              <a:t>，</a:t>
            </a:r>
            <a:r>
              <a:rPr lang="en-US" altLang="zh-CN" dirty="0"/>
              <a:t>layer</a:t>
            </a:r>
            <a:r>
              <a:rPr lang="zh-CN" altLang="en-US" dirty="0"/>
              <a:t>只能绕着它旋转</a:t>
            </a:r>
            <a:endParaRPr lang="en-US" altLang="zh-CN" dirty="0"/>
          </a:p>
          <a:p>
            <a:r>
              <a:rPr lang="en-US" altLang="zh-CN" dirty="0"/>
              <a:t>position</a:t>
            </a:r>
            <a:r>
              <a:rPr lang="zh-CN" altLang="en-US" dirty="0"/>
              <a:t>就是</a:t>
            </a:r>
            <a:r>
              <a:rPr lang="en-US" altLang="zh-CN" dirty="0"/>
              <a:t>layer</a:t>
            </a:r>
            <a:r>
              <a:rPr lang="zh-CN" altLang="en-US" dirty="0"/>
              <a:t>的</a:t>
            </a:r>
            <a:r>
              <a:rPr lang="en-US" altLang="zh-CN" dirty="0" err="1"/>
              <a:t>anchorPoint</a:t>
            </a:r>
            <a:r>
              <a:rPr lang="zh-CN" altLang="en-US" dirty="0"/>
              <a:t>在</a:t>
            </a:r>
            <a:r>
              <a:rPr lang="en-US" altLang="zh-CN" dirty="0" err="1"/>
              <a:t>superLayer</a:t>
            </a:r>
            <a:r>
              <a:rPr lang="zh-CN" altLang="en-US" dirty="0"/>
              <a:t>中的坐标</a:t>
            </a:r>
            <a:endParaRPr lang="en-US" altLang="zh-CN" dirty="0"/>
          </a:p>
          <a:p>
            <a:r>
              <a:rPr lang="zh-CN" altLang="en-US" dirty="0"/>
              <a:t>互不影响：单独修改</a:t>
            </a:r>
            <a:r>
              <a:rPr lang="en-US" altLang="zh-CN" dirty="0"/>
              <a:t>position</a:t>
            </a:r>
            <a:r>
              <a:rPr lang="zh-CN" altLang="en-US" dirty="0"/>
              <a:t>或</a:t>
            </a:r>
            <a:r>
              <a:rPr lang="en-US" altLang="zh-CN" dirty="0" err="1"/>
              <a:t>anchorPoint</a:t>
            </a:r>
            <a:r>
              <a:rPr lang="zh-CN" altLang="en-US" dirty="0"/>
              <a:t>中的任何一个，另一个都不变。（所以</a:t>
            </a:r>
            <a:r>
              <a:rPr lang="en-US" altLang="zh-CN" dirty="0"/>
              <a:t>frame</a:t>
            </a:r>
            <a:r>
              <a:rPr lang="zh-CN" altLang="en-US" dirty="0"/>
              <a:t>只好做牺牲了。）</a:t>
            </a:r>
            <a:endParaRPr lang="en-US" altLang="zh-CN" dirty="0"/>
          </a:p>
          <a:p>
            <a:r>
              <a:rPr lang="en-US" altLang="zh-CN" dirty="0"/>
              <a:t>frame</a:t>
            </a:r>
            <a:r>
              <a:rPr lang="zh-CN" altLang="en-US" dirty="0"/>
              <a:t>，</a:t>
            </a:r>
            <a:r>
              <a:rPr lang="en-US" altLang="zh-CN" dirty="0" err="1"/>
              <a:t>anchorPoint</a:t>
            </a:r>
            <a:r>
              <a:rPr lang="zh-CN" altLang="en-US" dirty="0"/>
              <a:t>，</a:t>
            </a:r>
            <a:r>
              <a:rPr lang="en-US" altLang="zh-CN" dirty="0"/>
              <a:t>position</a:t>
            </a:r>
            <a:r>
              <a:rPr lang="zh-CN" altLang="en-US" dirty="0"/>
              <a:t>之间的关系是：</a:t>
            </a:r>
            <a:endParaRPr lang="en-US" altLang="zh-CN" dirty="0"/>
          </a:p>
          <a:p>
            <a:pPr lvl="1"/>
            <a:r>
              <a:rPr lang="en" altLang="zh-CN" dirty="0" err="1"/>
              <a:t>frame.origin.x</a:t>
            </a:r>
            <a:r>
              <a:rPr lang="en" altLang="zh-CN" dirty="0"/>
              <a:t> = </a:t>
            </a:r>
            <a:r>
              <a:rPr lang="en" altLang="zh-CN" dirty="0" err="1"/>
              <a:t>position.x</a:t>
            </a:r>
            <a:r>
              <a:rPr lang="en" altLang="zh-CN" dirty="0"/>
              <a:t> - </a:t>
            </a:r>
            <a:r>
              <a:rPr lang="en" altLang="zh-CN" dirty="0" err="1"/>
              <a:t>anchorPoint.x</a:t>
            </a:r>
            <a:r>
              <a:rPr lang="en" altLang="zh-CN" dirty="0"/>
              <a:t> * </a:t>
            </a:r>
            <a:r>
              <a:rPr lang="en" altLang="zh-CN" dirty="0" err="1"/>
              <a:t>bounds.size.width</a:t>
            </a:r>
            <a:endParaRPr lang="zh-CN" altLang="en" dirty="0"/>
          </a:p>
          <a:p>
            <a:pPr lvl="1"/>
            <a:r>
              <a:rPr lang="en" altLang="zh-CN" dirty="0" err="1"/>
              <a:t>frame.origin.y</a:t>
            </a:r>
            <a:r>
              <a:rPr lang="en" altLang="zh-CN" dirty="0"/>
              <a:t> = </a:t>
            </a:r>
            <a:r>
              <a:rPr lang="en" altLang="zh-CN" dirty="0" err="1"/>
              <a:t>position.y</a:t>
            </a:r>
            <a:r>
              <a:rPr lang="en" altLang="zh-CN" dirty="0"/>
              <a:t> - </a:t>
            </a:r>
            <a:r>
              <a:rPr lang="en" altLang="zh-CN" dirty="0" err="1"/>
              <a:t>anchorPoint.y</a:t>
            </a:r>
            <a:r>
              <a:rPr lang="en" altLang="zh-CN" dirty="0"/>
              <a:t> * </a:t>
            </a:r>
            <a:r>
              <a:rPr lang="en" altLang="zh-CN" dirty="0" err="1"/>
              <a:t>bounds.size.height</a:t>
            </a:r>
            <a:endParaRPr lang="zh-CN" altLang="en" dirty="0"/>
          </a:p>
          <a:p>
            <a:br>
              <a:rPr lang="en" altLang="zh-CN" dirty="0"/>
            </a:b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4194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33F69-CEAB-FE4D-A475-99F792763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Basics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A425E7-A36B-D248-AB5D-A046CEC2D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kumimoji="1" lang="en-US" altLang="zh-CN" dirty="0" err="1"/>
              <a:t>CALayer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/>
              <a:t>transform</a:t>
            </a:r>
            <a:endParaRPr kumimoji="1"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4AEA9FF-D464-2848-8D8A-084CAB5CC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zh-CN" altLang="en" dirty="0"/>
              <a:t>为什么</a:t>
            </a:r>
            <a:r>
              <a:rPr lang="zh-CN" altLang="en-US" dirty="0"/>
              <a:t>用矩阵来描述</a:t>
            </a:r>
            <a:r>
              <a:rPr lang="en-US" altLang="zh-CN" dirty="0" err="1"/>
              <a:t>CALayer</a:t>
            </a:r>
            <a:r>
              <a:rPr lang="zh-CN" altLang="en-US" dirty="0"/>
              <a:t>的变换</a:t>
            </a:r>
            <a:endParaRPr lang="en-US" altLang="zh-CN" dirty="0"/>
          </a:p>
          <a:p>
            <a:r>
              <a:rPr lang="zh-CN" altLang="en-US" dirty="0"/>
              <a:t>我会抽时间在知识图谱的</a:t>
            </a:r>
            <a:r>
              <a:rPr lang="en-US" altLang="zh-CN" dirty="0"/>
              <a:t>Wiki</a:t>
            </a:r>
            <a:r>
              <a:rPr lang="zh-CN" altLang="en-US" dirty="0"/>
              <a:t>中把相关的知识更新上去</a:t>
            </a:r>
            <a:br>
              <a:rPr lang="en" altLang="zh-CN" dirty="0"/>
            </a:b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812468"/>
      </p:ext>
    </p:extLst>
  </p:cSld>
  <p:clrMapOvr>
    <a:masterClrMapping/>
  </p:clrMapOvr>
</p:sld>
</file>

<file path=ppt/theme/theme1.xml><?xml version="1.0" encoding="utf-8"?>
<a:theme xmlns:a="http://schemas.openxmlformats.org/drawingml/2006/main" name="框架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框架</Template>
  <TotalTime>191</TotalTime>
  <Words>840</Words>
  <Application>Microsoft Macintosh PowerPoint</Application>
  <PresentationFormat>宽屏</PresentationFormat>
  <Paragraphs>155</Paragraphs>
  <Slides>26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1" baseType="lpstr">
      <vt:lpstr>等线</vt:lpstr>
      <vt:lpstr>Arial</vt:lpstr>
      <vt:lpstr>Corbel</vt:lpstr>
      <vt:lpstr>Wingdings 2</vt:lpstr>
      <vt:lpstr>框架</vt:lpstr>
      <vt:lpstr>Core Animation</vt:lpstr>
      <vt:lpstr>Agenda</vt:lpstr>
      <vt:lpstr>Layer  Animation</vt:lpstr>
      <vt:lpstr>Basics</vt:lpstr>
      <vt:lpstr>Basics</vt:lpstr>
      <vt:lpstr>Basics</vt:lpstr>
      <vt:lpstr>Basics</vt:lpstr>
      <vt:lpstr>Basics</vt:lpstr>
      <vt:lpstr>Basics</vt:lpstr>
      <vt:lpstr>Implicit animation</vt:lpstr>
      <vt:lpstr>CAAnimation</vt:lpstr>
      <vt:lpstr>Basic Animation</vt:lpstr>
      <vt:lpstr>Loading Animation like Chrome</vt:lpstr>
      <vt:lpstr>Draw on screen</vt:lpstr>
      <vt:lpstr>Three ball loading</vt:lpstr>
      <vt:lpstr>Three Ball</vt:lpstr>
      <vt:lpstr>Bezier</vt:lpstr>
      <vt:lpstr>贝塞尔曲线</vt:lpstr>
      <vt:lpstr>贝塞尔曲线</vt:lpstr>
      <vt:lpstr>Some tool</vt:lpstr>
      <vt:lpstr>Roll coaster</vt:lpstr>
      <vt:lpstr>Ideas not implementation</vt:lpstr>
      <vt:lpstr>实现QQ消息泡泡的动画</vt:lpstr>
      <vt:lpstr>实现QQ消息泡泡的动画</vt:lpstr>
      <vt:lpstr>实现QQ消息泡泡的动画</vt:lpstr>
      <vt:lpstr>用贝塞尔连接三个点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Core Animation</dc:title>
  <dc:creator>Microsoft Office User</dc:creator>
  <cp:lastModifiedBy>Microsoft Office User</cp:lastModifiedBy>
  <cp:revision>17</cp:revision>
  <dcterms:created xsi:type="dcterms:W3CDTF">2019-06-01T07:48:56Z</dcterms:created>
  <dcterms:modified xsi:type="dcterms:W3CDTF">2019-06-02T10:18:07Z</dcterms:modified>
</cp:coreProperties>
</file>